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74" r:id="rId5"/>
    <p:sldId id="258" r:id="rId6"/>
    <p:sldId id="262" r:id="rId7"/>
    <p:sldId id="276" r:id="rId8"/>
    <p:sldId id="256" r:id="rId9"/>
    <p:sldId id="261" r:id="rId10"/>
    <p:sldId id="265" r:id="rId11"/>
    <p:sldId id="270" r:id="rId12"/>
    <p:sldId id="271" r:id="rId13"/>
    <p:sldId id="263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628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080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649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02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2841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1116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710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926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25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330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583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9D00-9FE8-4410-A6F7-8B206157BFE0}" type="datetimeFigureOut">
              <a:rPr lang="sr-Latn-RS" smtClean="0"/>
              <a:t>28.3.2020.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3EDD-D741-4FFA-A6B1-FED608AF469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751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276872"/>
            <a:ext cx="3960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2800" u="sng" dirty="0" smtClean="0"/>
              <a:t>Одузимање са прелазом</a:t>
            </a:r>
          </a:p>
          <a:p>
            <a:pPr algn="ctr"/>
            <a:r>
              <a:rPr lang="sr-Cyrl-RS" sz="2800" u="sng" dirty="0" smtClean="0"/>
              <a:t>преко десетице</a:t>
            </a:r>
            <a:endParaRPr lang="sr-Latn-RS" sz="2800" u="sng" dirty="0"/>
          </a:p>
        </p:txBody>
      </p:sp>
    </p:spTree>
    <p:extLst>
      <p:ext uri="{BB962C8B-B14F-4D97-AF65-F5344CB8AC3E}">
        <p14:creationId xmlns:p14="http://schemas.microsoft.com/office/powerpoint/2010/main" val="15974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809" r="17955" b="8889"/>
          <a:stretch/>
        </p:blipFill>
        <p:spPr>
          <a:xfrm rot="10800000">
            <a:off x="2267743" y="-1"/>
            <a:ext cx="4392488" cy="68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809" r="17955" b="8889"/>
          <a:stretch/>
        </p:blipFill>
        <p:spPr>
          <a:xfrm rot="10800000">
            <a:off x="2267743" y="-1"/>
            <a:ext cx="4392488" cy="686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2873" y="166015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12 – 9 = 3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969" y="59492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664905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11 – 3 = 8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179" y="59492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08" y="314096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12 – 6 = 6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148" y="59492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880" y="314096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14 – 7 = 7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346" y="59544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908" y="4581128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11 – 7 = 4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59544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618" y="453945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18 – 9 = 9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4937" y="59544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К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5946" y="602128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14 – 9 = 5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8623" y="59492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В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3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809" r="17955" b="8889"/>
          <a:stretch/>
        </p:blipFill>
        <p:spPr>
          <a:xfrm rot="10800000">
            <a:off x="2267743" y="-1"/>
            <a:ext cx="4392488" cy="6863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92873" y="166015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12 – 9 = 3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5969" y="59492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664905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11 – 3 = 8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8179" y="594928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О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8908" y="314096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12 – 6 = 6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8148" y="594928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4880" y="314096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14 – 7 = 7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346" y="59544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С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8908" y="4581128"/>
            <a:ext cx="1199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11 – 7 = 4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595446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И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618" y="453945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18 – 9 = 9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4937" y="59544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К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5946" y="602128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14 – 9 = 5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8623" y="59492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latin typeface="Arial" pitchFamily="34" charset="0"/>
                <a:cs typeface="Arial" pitchFamily="34" charset="0"/>
              </a:rPr>
              <a:t>В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Резултат слика за sivi sok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t="4602" r="5480" b="3831"/>
          <a:stretch/>
        </p:blipFill>
        <p:spPr bwMode="auto">
          <a:xfrm>
            <a:off x="6695815" y="1853513"/>
            <a:ext cx="2339753" cy="35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55620" y="5416657"/>
            <a:ext cx="1220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Сиви  соко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3909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задатак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2514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dirty="0" smtClean="0"/>
              <a:t>На основу израза </a:t>
            </a:r>
            <a:r>
              <a:rPr lang="sr-Cyrl-RS" u="sng" dirty="0" smtClean="0"/>
              <a:t>састави текст</a:t>
            </a:r>
            <a:r>
              <a:rPr lang="sr-Cyrl-RS" dirty="0" smtClean="0"/>
              <a:t> задатка и </a:t>
            </a:r>
            <a:r>
              <a:rPr lang="sr-Cyrl-RS" u="sng" dirty="0" smtClean="0"/>
              <a:t>реши</a:t>
            </a:r>
            <a:r>
              <a:rPr lang="sr-Cyrl-RS" dirty="0" smtClean="0"/>
              <a:t> задатак.</a:t>
            </a:r>
            <a:r>
              <a:rPr lang="sr-Latn-RS" dirty="0" smtClean="0"/>
              <a:t> </a:t>
            </a:r>
            <a:r>
              <a:rPr lang="sr-Cyrl-RS" dirty="0" smtClean="0"/>
              <a:t>Текст задатка напиши </a:t>
            </a:r>
            <a:r>
              <a:rPr lang="sr-Cyrl-RS" u="sng" dirty="0" smtClean="0"/>
              <a:t>писаним</a:t>
            </a:r>
            <a:r>
              <a:rPr lang="sr-Cyrl-RS" dirty="0" smtClean="0"/>
              <a:t> </a:t>
            </a:r>
            <a:r>
              <a:rPr lang="sr-Cyrl-RS" u="sng" dirty="0" smtClean="0"/>
              <a:t>словима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r>
              <a:rPr lang="sr-Cyrl-RS" dirty="0" smtClean="0"/>
              <a:t>а)  12 – 5 = </a:t>
            </a:r>
          </a:p>
          <a:p>
            <a:pPr marL="0" indent="0">
              <a:buNone/>
            </a:pPr>
            <a:r>
              <a:rPr lang="sr-Cyrl-RS" dirty="0" smtClean="0"/>
              <a:t>б)  11 – 7 = </a:t>
            </a:r>
            <a:endParaRPr lang="sr-Latn-RS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5805264"/>
            <a:ext cx="395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Домаћи задатак пошаљи учитељици.</a:t>
            </a:r>
            <a:endParaRPr lang="sr-Latn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5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627784" y="476672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u="sng" dirty="0" smtClean="0"/>
              <a:t>Одузимање</a:t>
            </a:r>
            <a:endParaRPr lang="sr-Latn-RS" sz="28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5348" y="35616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и израчунај.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727" y="21881"/>
            <a:ext cx="47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Школски рад               </a:t>
            </a:r>
            <a:r>
              <a:rPr lang="sr-Latn-RS" sz="2000" dirty="0" smtClean="0"/>
              <a:t>30</a:t>
            </a:r>
            <a:r>
              <a:rPr lang="sr-Cyrl-RS" sz="2000" dirty="0" smtClean="0"/>
              <a:t>. 3. 2020.</a:t>
            </a:r>
            <a:r>
              <a:rPr lang="sr-Cyrl-RS" sz="2800" dirty="0" smtClean="0"/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32097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73084A4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3FA"/>
              </a:clrFrom>
              <a:clrTo>
                <a:srgbClr val="FA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1917" b="7139"/>
          <a:stretch/>
        </p:blipFill>
        <p:spPr bwMode="auto">
          <a:xfrm>
            <a:off x="326570" y="981075"/>
            <a:ext cx="88174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00727" y="21881"/>
            <a:ext cx="47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Школски рад               </a:t>
            </a:r>
            <a:r>
              <a:rPr lang="sr-Latn-RS" sz="2000" dirty="0" smtClean="0"/>
              <a:t>30</a:t>
            </a:r>
            <a:r>
              <a:rPr lang="sr-Cyrl-RS" sz="2000" dirty="0" smtClean="0"/>
              <a:t>. 3. 2020.</a:t>
            </a:r>
            <a:r>
              <a:rPr lang="sr-Cyrl-RS" sz="2800" dirty="0" smtClean="0"/>
              <a:t> </a:t>
            </a:r>
            <a:endParaRPr lang="sr-Latn-R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627784" y="476672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u="sng" dirty="0" smtClean="0"/>
              <a:t>Одузимање</a:t>
            </a:r>
            <a:endParaRPr lang="sr-Latn-RS" sz="28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5348" y="35616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и израчунај.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40" y="7046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73084A4A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3FA"/>
              </a:clrFrom>
              <a:clrTo>
                <a:srgbClr val="FAF3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1917" b="7139"/>
          <a:stretch/>
        </p:blipFill>
        <p:spPr bwMode="auto">
          <a:xfrm>
            <a:off x="326570" y="981075"/>
            <a:ext cx="88174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51500" y="981075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10</a:t>
            </a:r>
            <a:endParaRPr lang="sr-Latn-RS" sz="320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948488" y="9810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5</a:t>
            </a:r>
            <a:endParaRPr lang="sr-Latn-RS" sz="3200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8101013" y="9810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5</a:t>
            </a:r>
            <a:endParaRPr lang="sr-Latn-RS" sz="3200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500563" y="2133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7</a:t>
            </a:r>
            <a:endParaRPr lang="sr-Latn-RS" sz="3200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795963" y="2060575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10</a:t>
            </a:r>
            <a:endParaRPr lang="sr-Latn-RS" sz="3200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7019925" y="2133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7</a:t>
            </a:r>
            <a:endParaRPr lang="sr-Latn-RS" sz="3200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172450" y="2133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3</a:t>
            </a:r>
            <a:endParaRPr lang="sr-Latn-RS" sz="3200"/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4572000" y="3141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2</a:t>
            </a:r>
            <a:endParaRPr lang="sr-Latn-RS" sz="3200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5795963" y="3141663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10</a:t>
            </a:r>
            <a:endParaRPr lang="sr-Latn-RS" sz="3200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7019925" y="3141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2</a:t>
            </a:r>
            <a:endParaRPr lang="sr-Latn-RS" sz="3200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8172450" y="3141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8</a:t>
            </a:r>
            <a:endParaRPr lang="sr-Latn-RS" sz="3200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4572000" y="42211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</a:t>
            </a:r>
            <a:endParaRPr lang="sr-Latn-RS" sz="3200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724525" y="4221163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10</a:t>
            </a:r>
            <a:endParaRPr lang="sr-Latn-RS" sz="3200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948488" y="42211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</a:t>
            </a:r>
            <a:endParaRPr lang="sr-Latn-RS" sz="3200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8172450" y="42211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9</a:t>
            </a:r>
            <a:endParaRPr lang="sr-Latn-RS" sz="3200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643438" y="5300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4</a:t>
            </a:r>
            <a:endParaRPr lang="sr-Latn-RS" sz="3200"/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5795963" y="5300663"/>
            <a:ext cx="63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10</a:t>
            </a:r>
            <a:endParaRPr lang="sr-Latn-RS" sz="3200"/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6948488" y="5300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4</a:t>
            </a:r>
            <a:endParaRPr lang="sr-Latn-RS" sz="3200"/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8172450" y="5300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r-Cyrl-RS" sz="3200"/>
              <a:t>6</a:t>
            </a:r>
            <a:endParaRPr lang="sr-Latn-RS" sz="3200"/>
          </a:p>
        </p:txBody>
      </p:sp>
      <p:sp>
        <p:nvSpPr>
          <p:cNvPr id="24" name="TextBox 23"/>
          <p:cNvSpPr txBox="1"/>
          <p:nvPr/>
        </p:nvSpPr>
        <p:spPr>
          <a:xfrm>
            <a:off x="2627784" y="476672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u="sng" dirty="0" smtClean="0"/>
              <a:t>Одузимање</a:t>
            </a:r>
            <a:endParaRPr lang="sr-Latn-RS" sz="28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25348" y="35616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и израчунај.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40" y="70463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latin typeface="Arial" pitchFamily="34" charset="0"/>
                <a:cs typeface="Arial" pitchFamily="34" charset="0"/>
              </a:rPr>
              <a:t>1.</a:t>
            </a:r>
            <a:endParaRPr lang="sr-Latn-R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00727" y="21881"/>
            <a:ext cx="4703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Школски рад               </a:t>
            </a:r>
            <a:r>
              <a:rPr lang="sr-Latn-RS" sz="2000" dirty="0" smtClean="0"/>
              <a:t>30</a:t>
            </a:r>
            <a:r>
              <a:rPr lang="sr-Cyrl-RS" sz="2000" dirty="0" smtClean="0"/>
              <a:t>. 3. 2020.</a:t>
            </a:r>
            <a:r>
              <a:rPr lang="sr-Cyrl-RS" sz="2800" dirty="0" smtClean="0"/>
              <a:t> 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44429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  <p:bldP spid="38921" grpId="0"/>
      <p:bldP spid="38922" grpId="0"/>
      <p:bldP spid="38924" grpId="0"/>
      <p:bldP spid="38925" grpId="0"/>
      <p:bldP spid="38926" grpId="0"/>
      <p:bldP spid="38927" grpId="0"/>
      <p:bldP spid="38929" grpId="0"/>
      <p:bldP spid="38930" grpId="0"/>
      <p:bldP spid="38931" grpId="0"/>
      <p:bldP spid="38932" grpId="0"/>
      <p:bldP spid="38934" grpId="0"/>
      <p:bldP spid="38935" grpId="0"/>
      <p:bldP spid="38936" grpId="0"/>
      <p:bldP spid="389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/>
              <a:t>Како решавамо текстуалне задатке?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Пажљиво прочитамо задатак.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Уочавамо шта је познато, а шта непознато.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Питање – шта треба да израчунамо.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Решавамо задатак и дајемо одговор.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 smtClean="0"/>
              <a:t>Проверавамо урађено.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4475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B135E4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79947" r="540" b="15414"/>
          <a:stretch/>
        </p:blipFill>
        <p:spPr bwMode="auto">
          <a:xfrm>
            <a:off x="319058" y="681947"/>
            <a:ext cx="8839200" cy="6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6B135E4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84587" r="41023" b="12714"/>
          <a:stretch/>
        </p:blipFill>
        <p:spPr bwMode="auto">
          <a:xfrm>
            <a:off x="2381144" y="1069604"/>
            <a:ext cx="4687456" cy="3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20870D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70772" r="-1" b="25708"/>
          <a:stretch/>
        </p:blipFill>
        <p:spPr bwMode="auto">
          <a:xfrm>
            <a:off x="242447" y="2132856"/>
            <a:ext cx="8362001" cy="4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46" y="7137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словима и израчунај.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0" y="35657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550368"/>
            <a:ext cx="7091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dirty="0" smtClean="0"/>
              <a:t>На грани је било 13 птица. Одлетело је 8. Колико је птица</a:t>
            </a:r>
          </a:p>
          <a:p>
            <a:r>
              <a:rPr lang="sr-Cyrl-RS" sz="2200" dirty="0" smtClean="0"/>
              <a:t>остало на грани?</a:t>
            </a:r>
            <a:endParaRPr lang="sr-Latn-RS" sz="2200" dirty="0"/>
          </a:p>
        </p:txBody>
      </p:sp>
      <p:pic>
        <p:nvPicPr>
          <p:cNvPr id="10" name="Picture 2" descr="E20870D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70772" r="-1" b="25708"/>
          <a:stretch/>
        </p:blipFill>
        <p:spPr bwMode="auto">
          <a:xfrm>
            <a:off x="242447" y="5013176"/>
            <a:ext cx="8362001" cy="4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Резултат слика за grany pancakes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660" r="2880" b="35392"/>
          <a:stretch/>
        </p:blipFill>
        <p:spPr bwMode="auto">
          <a:xfrm>
            <a:off x="6881931" y="1023656"/>
            <a:ext cx="2262069" cy="142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Резултат слика за 5 birds on branch clipar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3399" r="4814" b="40445"/>
          <a:stretch/>
        </p:blipFill>
        <p:spPr bwMode="auto">
          <a:xfrm>
            <a:off x="6565364" y="3729107"/>
            <a:ext cx="2578636" cy="10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B135E4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79947" r="540" b="15414"/>
          <a:stretch/>
        </p:blipFill>
        <p:spPr bwMode="auto">
          <a:xfrm>
            <a:off x="319058" y="681947"/>
            <a:ext cx="8839200" cy="6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6B135E4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84587" r="41023" b="12714"/>
          <a:stretch/>
        </p:blipFill>
        <p:spPr bwMode="auto">
          <a:xfrm>
            <a:off x="2381144" y="1069604"/>
            <a:ext cx="4687456" cy="39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20870D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70772" r="-1" b="25708"/>
          <a:stretch/>
        </p:blipFill>
        <p:spPr bwMode="auto">
          <a:xfrm>
            <a:off x="242447" y="2132856"/>
            <a:ext cx="8362001" cy="4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8346" y="7137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</a:rPr>
              <a:t>Препиши писаним </a:t>
            </a:r>
          </a:p>
          <a:p>
            <a:r>
              <a:rPr lang="sr-Cyrl-RS" dirty="0" smtClean="0">
                <a:solidFill>
                  <a:srgbClr val="FF0000"/>
                </a:solidFill>
              </a:rPr>
              <a:t>словима и израчунај.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90" y="356575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2</a:t>
            </a:r>
            <a:r>
              <a:rPr lang="sr-Cyrl-RS" dirty="0" smtClean="0"/>
              <a:t>.</a:t>
            </a:r>
            <a:endParaRPr lang="sr-Latn-R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3550368"/>
            <a:ext cx="70913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200" dirty="0" smtClean="0"/>
              <a:t>На грани је било 13 птица. Одлетело је 8. Колико је птица</a:t>
            </a:r>
          </a:p>
          <a:p>
            <a:r>
              <a:rPr lang="sr-Cyrl-RS" sz="2200" dirty="0" smtClean="0"/>
              <a:t>остало на грани?</a:t>
            </a:r>
            <a:endParaRPr lang="sr-Latn-RS" sz="2200" dirty="0"/>
          </a:p>
        </p:txBody>
      </p:sp>
      <p:pic>
        <p:nvPicPr>
          <p:cNvPr id="10" name="Picture 2" descr="E20870D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70772" r="-1" b="25708"/>
          <a:stretch/>
        </p:blipFill>
        <p:spPr bwMode="auto">
          <a:xfrm>
            <a:off x="242447" y="5013176"/>
            <a:ext cx="8362001" cy="4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1492275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18 – 9 = 9</a:t>
            </a:r>
            <a:endParaRPr lang="sr-Latn-R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57845" y="2118392"/>
            <a:ext cx="57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Кремом  је  намазано  9  палачинки</a:t>
            </a:r>
            <a:r>
              <a:rPr lang="sr-Cyrl-RS" sz="2000" b="1" dirty="0" smtClean="0"/>
              <a:t>.</a:t>
            </a:r>
            <a:endParaRPr lang="sr-Latn-R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35575" y="4149080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/>
              <a:t>13 – 8 = 5</a:t>
            </a:r>
            <a:endParaRPr lang="sr-Latn-R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966331"/>
            <a:ext cx="469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/>
              <a:t>На  грани  је  остало  5  птица</a:t>
            </a:r>
            <a:r>
              <a:rPr lang="sr-Cyrl-RS" sz="2000" b="1" dirty="0" smtClean="0"/>
              <a:t>.</a:t>
            </a:r>
            <a:endParaRPr lang="sr-Latn-RS" sz="2000" b="1" dirty="0"/>
          </a:p>
        </p:txBody>
      </p:sp>
      <p:pic>
        <p:nvPicPr>
          <p:cNvPr id="15" name="Picture 2" descr="Резултат слика за grany pancakes clipart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t="2660" r="2880" b="35392"/>
          <a:stretch/>
        </p:blipFill>
        <p:spPr bwMode="auto">
          <a:xfrm>
            <a:off x="6881931" y="1023656"/>
            <a:ext cx="2262069" cy="142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тат слика за 5 birds on branch clipart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 t="23399" r="4814" b="40445"/>
          <a:stretch/>
        </p:blipFill>
        <p:spPr bwMode="auto">
          <a:xfrm>
            <a:off x="6565364" y="3729107"/>
            <a:ext cx="2578636" cy="10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" t="3809" r="17955" b="8889"/>
          <a:stretch/>
        </p:blipFill>
        <p:spPr>
          <a:xfrm rot="10800000">
            <a:off x="2267743" y="-1"/>
            <a:ext cx="4392488" cy="6863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81498"/>
            <a:ext cx="146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Радна свеска</a:t>
            </a:r>
          </a:p>
          <a:p>
            <a:r>
              <a:rPr lang="sr-Cyrl-RS" dirty="0" smtClean="0"/>
              <a:t>страна 25.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791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273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314</Words>
  <Application>Microsoft Office PowerPoint</Application>
  <PresentationFormat>On-screen Show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Како решавамо текстуалне задатке?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Домаћи задатак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20</cp:revision>
  <dcterms:created xsi:type="dcterms:W3CDTF">2020-03-23T10:57:25Z</dcterms:created>
  <dcterms:modified xsi:type="dcterms:W3CDTF">2020-03-28T18:40:05Z</dcterms:modified>
</cp:coreProperties>
</file>